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6"/>
  </p:notesMasterIdLst>
  <p:sldIdLst>
    <p:sldId id="256" r:id="rId2"/>
    <p:sldId id="398" r:id="rId3"/>
    <p:sldId id="455" r:id="rId4"/>
    <p:sldId id="420" r:id="rId5"/>
    <p:sldId id="463" r:id="rId6"/>
    <p:sldId id="485" r:id="rId7"/>
    <p:sldId id="466" r:id="rId8"/>
    <p:sldId id="482" r:id="rId9"/>
    <p:sldId id="477" r:id="rId10"/>
    <p:sldId id="478" r:id="rId11"/>
    <p:sldId id="479" r:id="rId12"/>
    <p:sldId id="480" r:id="rId13"/>
    <p:sldId id="481" r:id="rId14"/>
    <p:sldId id="41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to, Suzue" initials="S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7" autoAdjust="0"/>
    <p:restoredTop sz="87599" autoAdjust="0"/>
  </p:normalViewPr>
  <p:slideViewPr>
    <p:cSldViewPr snapToGrid="0">
      <p:cViewPr varScale="1">
        <p:scale>
          <a:sx n="60" d="100"/>
          <a:sy n="60" d="100"/>
        </p:scale>
        <p:origin x="6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f3086\Documents\PHIA\Ethiopia\Summary%20Sheet\EPHIA%20Summary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'90-90-90 conditional'!$B$7</c:f>
              <c:strCache>
                <c:ptCount val="1"/>
                <c:pt idx="0">
                  <c:v>Diagnosed</c:v>
                </c:pt>
              </c:strCache>
            </c:strRef>
          </c:tx>
          <c:spPr>
            <a:solidFill>
              <a:srgbClr val="00999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9.0143910824609099E-4"/>
                  <c:y val="0.3332931662894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77%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41343551015604E-2"/>
                      <c:h val="8.81241565452092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D44-4BE1-9200-72EF20EC98AE}"/>
                </c:ext>
              </c:extLst>
            </c:dLbl>
            <c:dLbl>
              <c:idx val="1"/>
              <c:layout>
                <c:manualLayout>
                  <c:x val="-2.7044592948317699E-3"/>
                  <c:y val="0.203738297894948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62%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590115445820903E-2"/>
                      <c:h val="6.23211875843455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D44-4BE1-9200-72EF20EC98AE}"/>
                </c:ext>
              </c:extLst>
            </c:dLbl>
            <c:dLbl>
              <c:idx val="2"/>
              <c:layout>
                <c:manualLayout>
                  <c:x val="1.80302018658561E-3"/>
                  <c:y val="0.290108174737267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72%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092256283844798E-2"/>
                      <c:h val="6.20378930366497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D44-4BE1-9200-72EF20EC9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'90-90-90 conditional'!$D$3:$D$5</c:f>
                <c:numCache>
                  <c:formatCode>General</c:formatCode>
                  <c:ptCount val="3"/>
                  <c:pt idx="0">
                    <c:v>4.4445982614194852</c:v>
                  </c:pt>
                  <c:pt idx="1">
                    <c:v>10.247082834570071</c:v>
                  </c:pt>
                  <c:pt idx="2">
                    <c:v>5.0456661061574124</c:v>
                  </c:pt>
                </c:numCache>
              </c:numRef>
            </c:plus>
            <c:minus>
              <c:numRef>
                <c:f>'90-90-90 conditional'!$B$3:$B$5</c:f>
                <c:numCache>
                  <c:formatCode>General</c:formatCode>
                  <c:ptCount val="3"/>
                  <c:pt idx="0">
                    <c:v>4.4488002295753963</c:v>
                  </c:pt>
                  <c:pt idx="1">
                    <c:v>10.329094206903241</c:v>
                  </c:pt>
                  <c:pt idx="2">
                    <c:v>4.9990848010554734</c:v>
                  </c:pt>
                </c:numCache>
              </c:numRef>
            </c:minus>
            <c:spPr>
              <a:noFill/>
              <a:ln w="25400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'90-90-90 conditional'!$A$8:$A$10</c:f>
              <c:strCache>
                <c:ptCount val="3"/>
                <c:pt idx="0">
                  <c:v>Females</c:v>
                </c:pt>
                <c:pt idx="1">
                  <c:v>Males</c:v>
                </c:pt>
                <c:pt idx="2">
                  <c:v>Total</c:v>
                </c:pt>
              </c:strCache>
            </c:strRef>
          </c:cat>
          <c:val>
            <c:numRef>
              <c:f>'90-90-90 conditional'!$B$8:$B$10</c:f>
              <c:numCache>
                <c:formatCode>0.0</c:formatCode>
                <c:ptCount val="3"/>
                <c:pt idx="0">
                  <c:v>76.897899015922022</c:v>
                </c:pt>
                <c:pt idx="1">
                  <c:v>62.258994313833398</c:v>
                </c:pt>
                <c:pt idx="2">
                  <c:v>72.023290652550955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4-4BE1-9200-72EF20EC98AE}"/>
            </c:ext>
          </c:extLst>
        </c:ser>
        <c:ser>
          <c:idx val="1"/>
          <c:order val="1"/>
          <c:tx>
            <c:strRef>
              <c:f>'90-90-90 conditional'!$C$7</c:f>
              <c:strCache>
                <c:ptCount val="1"/>
                <c:pt idx="0">
                  <c:v>On treatment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80302018658561E-3"/>
                  <c:y val="0.329244583293484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98%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150404110772505E-2"/>
                      <c:h val="8.5425101214574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D44-4BE1-9200-72EF20EC98AE}"/>
                </c:ext>
              </c:extLst>
            </c:dLbl>
            <c:dLbl>
              <c:idx val="1"/>
              <c:layout>
                <c:manualLayout>
                  <c:x val="0"/>
                  <c:y val="0.19968971489899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181054886064002E-2"/>
                      <c:h val="7.04183535762483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D44-4BE1-9200-72EF20EC98AE}"/>
                </c:ext>
              </c:extLst>
            </c:dLbl>
            <c:dLbl>
              <c:idx val="2"/>
              <c:layout>
                <c:manualLayout>
                  <c:x val="-2.7045302798785601E-3"/>
                  <c:y val="0.28470995781397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99%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895276470430395E-2"/>
                      <c:h val="6.74360036979183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D44-4BE1-9200-72EF20EC9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'90-90-90 conditional'!$G$3:$G$5</c:f>
                <c:numCache>
                  <c:formatCode>General</c:formatCode>
                  <c:ptCount val="3"/>
                  <c:pt idx="0">
                    <c:v>1.8084829224683301</c:v>
                  </c:pt>
                  <c:pt idx="1">
                    <c:v>0.182439966199127</c:v>
                  </c:pt>
                  <c:pt idx="2">
                    <c:v>1.308382614733546</c:v>
                  </c:pt>
                </c:numCache>
              </c:numRef>
            </c:plus>
            <c:minus>
              <c:numRef>
                <c:f>'90-90-90 conditional'!$E$3:$E$5</c:f>
                <c:numCache>
                  <c:formatCode>General</c:formatCode>
                  <c:ptCount val="3"/>
                  <c:pt idx="0">
                    <c:v>1.8084829224683721</c:v>
                  </c:pt>
                  <c:pt idx="1">
                    <c:v>0.37879398763014599</c:v>
                  </c:pt>
                  <c:pt idx="2">
                    <c:v>1.3083826147335891</c:v>
                  </c:pt>
                </c:numCache>
              </c:numRef>
            </c:minus>
            <c:spPr>
              <a:noFill/>
              <a:ln w="25400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'90-90-90 conditional'!$A$8:$A$10</c:f>
              <c:strCache>
                <c:ptCount val="3"/>
                <c:pt idx="0">
                  <c:v>Females</c:v>
                </c:pt>
                <c:pt idx="1">
                  <c:v>Males</c:v>
                </c:pt>
                <c:pt idx="2">
                  <c:v>Total</c:v>
                </c:pt>
              </c:strCache>
            </c:strRef>
          </c:cat>
          <c:val>
            <c:numRef>
              <c:f>'90-90-90 conditional'!$C$8:$C$10</c:f>
              <c:numCache>
                <c:formatCode>0.0</c:formatCode>
                <c:ptCount val="3"/>
                <c:pt idx="0">
                  <c:v>98.069884504590377</c:v>
                </c:pt>
                <c:pt idx="1">
                  <c:v>99.817560033800873</c:v>
                </c:pt>
                <c:pt idx="2">
                  <c:v>98.572946017177557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44-4BE1-9200-72EF20EC98AE}"/>
            </c:ext>
          </c:extLst>
        </c:ser>
        <c:ser>
          <c:idx val="2"/>
          <c:order val="2"/>
          <c:tx>
            <c:strRef>
              <c:f>'90-90-90 conditional'!$D$7</c:f>
              <c:strCache>
                <c:ptCount val="1"/>
                <c:pt idx="0">
                  <c:v>Virally suppressed</c:v>
                </c:pt>
              </c:strCache>
            </c:strRef>
          </c:tx>
          <c:spPr>
            <a:solidFill>
              <a:srgbClr val="00666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4017543859649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</a:rPr>
                      <a:t>87%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931356324065E-2"/>
                      <c:h val="6.5020242914979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D44-4BE1-9200-72EF20EC98AE}"/>
                </c:ext>
              </c:extLst>
            </c:dLbl>
            <c:dLbl>
              <c:idx val="1"/>
              <c:layout>
                <c:manualLayout>
                  <c:x val="7.2120807463423899E-3"/>
                  <c:y val="0.18079643384657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092256283844798E-2"/>
                      <c:h val="6.4736948367283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D44-4BE1-9200-72EF20EC98AE}"/>
                </c:ext>
              </c:extLst>
            </c:dLbl>
            <c:dLbl>
              <c:idx val="2"/>
              <c:layout>
                <c:manualLayout>
                  <c:x val="5.4090605597568496E-3"/>
                  <c:y val="0.214534519217486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80175537502301E-2"/>
                      <c:h val="6.74360036979183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D44-4BE1-9200-72EF20EC9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'90-90-90 conditional'!$J$3:$J$6</c:f>
                <c:numCache>
                  <c:formatCode>General</c:formatCode>
                  <c:ptCount val="4"/>
                  <c:pt idx="0">
                    <c:v>4.1416043414947836</c:v>
                  </c:pt>
                  <c:pt idx="1">
                    <c:v>4.6041279274701301</c:v>
                  </c:pt>
                  <c:pt idx="2">
                    <c:v>3.338493555518411</c:v>
                  </c:pt>
                </c:numCache>
              </c:numRef>
            </c:plus>
            <c:minus>
              <c:numRef>
                <c:f>'90-90-90 conditional'!$H$3:$H$5</c:f>
                <c:numCache>
                  <c:formatCode>General</c:formatCode>
                  <c:ptCount val="3"/>
                  <c:pt idx="0">
                    <c:v>4.1416043414947703</c:v>
                  </c:pt>
                  <c:pt idx="1">
                    <c:v>4.6041279274701159</c:v>
                  </c:pt>
                  <c:pt idx="2">
                    <c:v>3.338493555518482</c:v>
                  </c:pt>
                </c:numCache>
              </c:numRef>
            </c:minus>
            <c:spPr>
              <a:noFill/>
              <a:ln w="25400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'90-90-90 conditional'!$A$8:$A$10</c:f>
              <c:strCache>
                <c:ptCount val="3"/>
                <c:pt idx="0">
                  <c:v>Females</c:v>
                </c:pt>
                <c:pt idx="1">
                  <c:v>Males</c:v>
                </c:pt>
                <c:pt idx="2">
                  <c:v>Total</c:v>
                </c:pt>
              </c:strCache>
            </c:strRef>
          </c:cat>
          <c:val>
            <c:numRef>
              <c:f>'90-90-90 conditional'!$D$8:$D$10</c:f>
              <c:numCache>
                <c:formatCode>0.0</c:formatCode>
                <c:ptCount val="3"/>
                <c:pt idx="0">
                  <c:v>87.3921640367588</c:v>
                </c:pt>
                <c:pt idx="1">
                  <c:v>94.864437920819114</c:v>
                </c:pt>
                <c:pt idx="2">
                  <c:v>89.570186136678203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44-4BE1-9200-72EF20EC98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55570896"/>
        <c:axId val="1855574448"/>
      </c:barChart>
      <c:catAx>
        <c:axId val="1855570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574448"/>
        <c:crosses val="autoZero"/>
        <c:auto val="1"/>
        <c:lblAlgn val="ctr"/>
        <c:lblOffset val="100"/>
        <c:noMultiLvlLbl val="0"/>
      </c:catAx>
      <c:valAx>
        <c:axId val="185557444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baseline="0">
                    <a:solidFill>
                      <a:schemeClr val="tx1"/>
                    </a:solidFill>
                  </a:rPr>
                  <a:t>People living with HIV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570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29312491339499"/>
          <c:y val="0.89151722444136605"/>
          <c:w val="0.67716243247765495"/>
          <c:h val="8.687846405253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 in Microsoft PowerPoint.xlsx]Sheet4!PivotTable9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9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10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14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15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16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  <c:pivotFmt>
        <c:idx val="17"/>
        <c:spPr>
          <a:solidFill>
            <a:schemeClr val="accent6">
              <a:lumMod val="75000"/>
            </a:schemeClr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6.3413139918170505E-2"/>
          <c:y val="3.4430895461878698E-2"/>
          <c:w val="0.91903289197175897"/>
          <c:h val="0.69833280223694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Sheet4!$H$18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2-4461-A4B3-5B3C272AFEF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2-4461-A4B3-5B3C272AFEF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2-4461-A4B3-5B3C272AFEFE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2-4461-A4B3-5B3C272AFE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D6-4392-9A28-FD05F8F31AD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6-4392-9A28-FD05F8F31AD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D6-4392-9A28-FD05F8F31AD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D6-4392-9A28-FD05F8F31AD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D6-4392-9A28-FD05F8F31AD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Sheet4!$E$19:$G$30</c:f>
              <c:multiLvlStrCache>
                <c:ptCount val="9"/>
                <c:lvl>
                  <c:pt idx="0">
                    <c:v>&lt;15</c:v>
                  </c:pt>
                  <c:pt idx="1">
                    <c:v>25-29</c:v>
                  </c:pt>
                  <c:pt idx="2">
                    <c:v>30-49</c:v>
                  </c:pt>
                  <c:pt idx="3">
                    <c:v>50+</c:v>
                  </c:pt>
                  <c:pt idx="4">
                    <c:v>&lt;15</c:v>
                  </c:pt>
                  <c:pt idx="5">
                    <c:v>15-24</c:v>
                  </c:pt>
                  <c:pt idx="6">
                    <c:v>25-29</c:v>
                  </c:pt>
                  <c:pt idx="7">
                    <c:v>30-49</c:v>
                  </c:pt>
                  <c:pt idx="8">
                    <c:v>50+</c:v>
                  </c:pt>
                </c:lvl>
                <c:lvl>
                  <c:pt idx="0">
                    <c:v>Addis Ababa</c:v>
                  </c:pt>
                  <c:pt idx="4">
                    <c:v>Amhara</c:v>
                  </c:pt>
                </c:lvl>
              </c:multiLvlStrCache>
            </c:multiLvlStrRef>
          </c:cat>
          <c:val>
            <c:numRef>
              <c:f>Sheet4!$H$19:$H$30</c:f>
              <c:numCache>
                <c:formatCode>0.00%</c:formatCode>
                <c:ptCount val="9"/>
                <c:pt idx="0">
                  <c:v>6.8965517241379296E-2</c:v>
                </c:pt>
                <c:pt idx="1">
                  <c:v>0.17241379310344801</c:v>
                </c:pt>
                <c:pt idx="2">
                  <c:v>0.62068965517241403</c:v>
                </c:pt>
                <c:pt idx="3">
                  <c:v>0.13793103448275901</c:v>
                </c:pt>
                <c:pt idx="4">
                  <c:v>2.5000000000000001E-2</c:v>
                </c:pt>
                <c:pt idx="5">
                  <c:v>0.375</c:v>
                </c:pt>
                <c:pt idx="6">
                  <c:v>0.3</c:v>
                </c:pt>
                <c:pt idx="7">
                  <c:v>0.25</c:v>
                </c:pt>
                <c:pt idx="8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D6-4392-9A28-FD05F8F31A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061872"/>
        <c:axId val="1891067760"/>
      </c:barChart>
      <c:catAx>
        <c:axId val="1891061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Age Category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067760"/>
        <c:crosses val="autoZero"/>
        <c:auto val="1"/>
        <c:lblAlgn val="ctr"/>
        <c:lblOffset val="100"/>
        <c:noMultiLvlLbl val="0"/>
      </c:catAx>
      <c:valAx>
        <c:axId val="18910677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Percentage (%)</a:t>
                </a:r>
              </a:p>
            </c:rich>
          </c:tx>
          <c:layout>
            <c:manualLayout>
              <c:xMode val="edge"/>
              <c:yMode val="edge"/>
              <c:x val="1.6374268503191999E-2"/>
              <c:y val="0.34147163289168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crossAx val="18910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+mn-lt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[New HIV Case Based  Survillance Analysis Data Set.xlsx]Pivot!PivotTable2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Pivot!$B$18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CC-4989-9F11-1F3CB52E7F87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CC-4989-9F11-1F3CB52E7F87}"/>
              </c:ext>
            </c:extLst>
          </c:dPt>
          <c:dLbls>
            <c:dLbl>
              <c:idx val="0"/>
              <c:layout>
                <c:manualLayout>
                  <c:x val="-4.1879692504128698E-3"/>
                  <c:y val="-0.42937885852486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7872889747099"/>
                      <c:h val="0.24716725871175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CC-4989-9F11-1F3CB52E7F87}"/>
                </c:ext>
              </c:extLst>
            </c:dLbl>
            <c:dLbl>
              <c:idx val="1"/>
              <c:layout>
                <c:manualLayout>
                  <c:x val="5.4112554112554098E-2"/>
                  <c:y val="0.41323679617430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CC-4989-9F11-1F3CB52E7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Pivot!$A$19:$A$21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Pivot!$B$19:$B$21</c:f>
              <c:numCache>
                <c:formatCode>0.00%</c:formatCode>
                <c:ptCount val="2"/>
                <c:pt idx="0">
                  <c:v>0.55072463768115998</c:v>
                </c:pt>
                <c:pt idx="1">
                  <c:v>0.44927536231884102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CC-4989-9F11-1F3CB52E7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 in Microsoft PowerPoint.xlsx]Sheet3!PivotTable5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>
              <a:lumMod val="7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5">
              <a:lumMod val="75000"/>
            </a:schemeClr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lumMod val="75000"/>
            </a:schemeClr>
          </a:solidFill>
          <a:ln>
            <a:noFill/>
          </a:ln>
          <a:effectLst/>
        </c:spP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99-4BD6-947C-BF06CC2AF50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99-4BD6-947C-BF06CC2AF5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82% in Amhara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99-4BD6-947C-BF06CC2AF5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18% in Amhara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99-4BD6-947C-BF06CC2AF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Sheet3!$A$4:$A$9</c:f>
              <c:multiLvlStrCache>
                <c:ptCount val="3"/>
                <c:lvl>
                  <c:pt idx="0">
                    <c:v>long-Term</c:v>
                  </c:pt>
                  <c:pt idx="1">
                    <c:v>long-Term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Sheet3!$B$4:$B$9</c:f>
              <c:numCache>
                <c:formatCode>0.00%</c:formatCode>
                <c:ptCount val="3"/>
                <c:pt idx="0">
                  <c:v>1</c:v>
                </c:pt>
                <c:pt idx="1">
                  <c:v>0.82051282051282004</c:v>
                </c:pt>
                <c:pt idx="2">
                  <c:v>0.17948717948717999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99-4BD6-947C-BF06CC2AF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89982032"/>
        <c:axId val="1889984848"/>
      </c:barChart>
      <c:catAx>
        <c:axId val="188998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984848"/>
        <c:crosses val="autoZero"/>
        <c:auto val="1"/>
        <c:lblAlgn val="ctr"/>
        <c:lblOffset val="100"/>
        <c:noMultiLvlLbl val="0"/>
      </c:catAx>
      <c:valAx>
        <c:axId val="1889984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89982032"/>
        <c:crosses val="autoZero"/>
        <c:crossBetween val="between"/>
      </c:valAx>
      <c:spPr>
        <a:noFill/>
        <a:ln w="6350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Sheet1!$A$18</c:f>
              <c:strCache>
                <c:ptCount val="1"/>
                <c:pt idx="0">
                  <c:v>15-24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Sheet1!$C$15:$E$16</c:f>
              <c:multiLvlStrCache>
                <c:ptCount val="3"/>
                <c:lvl>
                  <c:pt idx="0">
                    <c:v>Long Term</c:v>
                  </c:pt>
                  <c:pt idx="1">
                    <c:v>Long 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Sheet1!$C$18:$E$18</c:f>
              <c:numCache>
                <c:formatCode>0%</c:formatCode>
                <c:ptCount val="3"/>
                <c:pt idx="1">
                  <c:v>0.375</c:v>
                </c:pt>
                <c:pt idx="2">
                  <c:v>0.42857142857142899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6-4EDE-BDCF-8501D3BAAF32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Sheet1!$C$15:$E$16</c:f>
              <c:multiLvlStrCache>
                <c:ptCount val="3"/>
                <c:lvl>
                  <c:pt idx="0">
                    <c:v>Long Term</c:v>
                  </c:pt>
                  <c:pt idx="1">
                    <c:v>Long 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Sheet1!$C$19:$E$19</c:f>
              <c:numCache>
                <c:formatCode>0%</c:formatCode>
                <c:ptCount val="3"/>
                <c:pt idx="0">
                  <c:v>0.2</c:v>
                </c:pt>
                <c:pt idx="1">
                  <c:v>0.28125</c:v>
                </c:pt>
                <c:pt idx="2">
                  <c:v>0.42857142857142899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6-4EDE-BDCF-8501D3BAAF32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Sheet1!$C$15:$E$16</c:f>
              <c:multiLvlStrCache>
                <c:ptCount val="3"/>
                <c:lvl>
                  <c:pt idx="0">
                    <c:v>Long Term</c:v>
                  </c:pt>
                  <c:pt idx="1">
                    <c:v>Long 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Sheet1!$C$20:$E$20</c:f>
              <c:numCache>
                <c:formatCode>0%</c:formatCode>
                <c:ptCount val="3"/>
                <c:pt idx="0">
                  <c:v>0.24</c:v>
                </c:pt>
                <c:pt idx="1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6-4EDE-BDCF-8501D3BAAF32}"/>
            </c:ext>
          </c:extLst>
        </c:ser>
        <c:ser>
          <c:idx val="4"/>
          <c:order val="4"/>
          <c:tx>
            <c:strRef>
              <c:f>Sheet1!$A$21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Sheet1!$C$15:$E$16</c:f>
              <c:multiLvlStrCache>
                <c:ptCount val="3"/>
                <c:lvl>
                  <c:pt idx="0">
                    <c:v>Long Term</c:v>
                  </c:pt>
                  <c:pt idx="1">
                    <c:v>Long 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Sheet1!$C$21:$E$21</c:f>
              <c:numCache>
                <c:formatCode>0%</c:formatCode>
                <c:ptCount val="3"/>
                <c:pt idx="0">
                  <c:v>0.28000000000000003</c:v>
                </c:pt>
                <c:pt idx="1">
                  <c:v>6.25E-2</c:v>
                </c:pt>
                <c:pt idx="2">
                  <c:v>0.14285714285714299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6-4EDE-BDCF-8501D3BAAF32}"/>
            </c:ext>
          </c:extLst>
        </c:ser>
        <c:ser>
          <c:idx val="5"/>
          <c:order val="5"/>
          <c:tx>
            <c:strRef>
              <c:f>Sheet1!$A$22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Sheet1!$C$15:$E$16</c:f>
              <c:multiLvlStrCache>
                <c:ptCount val="3"/>
                <c:lvl>
                  <c:pt idx="0">
                    <c:v>Long Term</c:v>
                  </c:pt>
                  <c:pt idx="1">
                    <c:v>Long 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Sheet1!$C$22:$E$22</c:f>
              <c:numCache>
                <c:formatCode>0%</c:formatCode>
                <c:ptCount val="3"/>
                <c:pt idx="0">
                  <c:v>0.08</c:v>
                </c:pt>
                <c:pt idx="1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6-4EDE-BDCF-8501D3BAAF32}"/>
            </c:ext>
          </c:extLst>
        </c:ser>
        <c:ser>
          <c:idx val="6"/>
          <c:order val="6"/>
          <c:tx>
            <c:strRef>
              <c:f>Sheet1!$A$23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Sheet1!$C$15:$E$16</c:f>
              <c:multiLvlStrCache>
                <c:ptCount val="3"/>
                <c:lvl>
                  <c:pt idx="0">
                    <c:v>Long Term</c:v>
                  </c:pt>
                  <c:pt idx="1">
                    <c:v>Long 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Sheet1!$C$23:$E$23</c:f>
              <c:numCache>
                <c:formatCode>0%</c:formatCode>
                <c:ptCount val="3"/>
                <c:pt idx="0">
                  <c:v>0.08</c:v>
                </c:pt>
                <c:pt idx="1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66-4EDE-BDCF-8501D3BAAF32}"/>
            </c:ext>
          </c:extLst>
        </c:ser>
        <c:ser>
          <c:idx val="7"/>
          <c:order val="7"/>
          <c:tx>
            <c:strRef>
              <c:f>Sheet1!$A$24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Sheet1!$C$15:$E$16</c:f>
              <c:multiLvlStrCache>
                <c:ptCount val="3"/>
                <c:lvl>
                  <c:pt idx="0">
                    <c:v>Long Term</c:v>
                  </c:pt>
                  <c:pt idx="1">
                    <c:v>Long Term</c:v>
                  </c:pt>
                  <c:pt idx="2">
                    <c:v>Recent</c:v>
                  </c:pt>
                </c:lvl>
                <c:lvl>
                  <c:pt idx="0">
                    <c:v>Addis Ababa</c:v>
                  </c:pt>
                  <c:pt idx="1">
                    <c:v>Amhara</c:v>
                  </c:pt>
                </c:lvl>
              </c:multiLvlStrCache>
            </c:multiLvlStrRef>
          </c:cat>
          <c:val>
            <c:numRef>
              <c:f>Sheet1!$C$24:$E$24</c:f>
              <c:numCache>
                <c:formatCode>0%</c:formatCode>
                <c:ptCount val="3"/>
                <c:pt idx="0">
                  <c:v>0.12</c:v>
                </c:pt>
                <c:pt idx="1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66-4EDE-BDCF-8501D3BAA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1236640"/>
        <c:axId val="18912399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Sheet1!$A$17</c15:sqref>
                        </c15:formulaRef>
                      </c:ext>
                    </c:extLst>
                    <c:strCache>
                      <c:ptCount val="1"/>
                      <c:pt idx="0">
                        <c:v>&lt;15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Sheet1!$C$15:$E$16</c15:sqref>
                        </c15:formulaRef>
                      </c:ext>
                    </c:extLst>
                    <c:multiLvlStrCache>
                      <c:ptCount val="3"/>
                      <c:lvl>
                        <c:pt idx="0">
                          <c:v>Long Term</c:v>
                        </c:pt>
                        <c:pt idx="1">
                          <c:v>Long Term</c:v>
                        </c:pt>
                        <c:pt idx="2">
                          <c:v>Recent</c:v>
                        </c:pt>
                      </c:lvl>
                      <c:lvl>
                        <c:pt idx="0">
                          <c:v>Addis Ababa</c:v>
                        </c:pt>
                        <c:pt idx="1">
                          <c:v>Amhara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Sheet1!$C$17:$E$17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D266-4EDE-BDCF-8501D3BAAF32}"/>
                  </c:ext>
                </c:extLst>
              </c15:ser>
            </c15:filteredBarSeries>
          </c:ext>
        </c:extLst>
      </c:barChart>
      <c:catAx>
        <c:axId val="189123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239968"/>
        <c:crosses val="autoZero"/>
        <c:auto val="1"/>
        <c:lblAlgn val="ctr"/>
        <c:lblOffset val="100"/>
        <c:noMultiLvlLbl val="0"/>
      </c:catAx>
      <c:valAx>
        <c:axId val="18912399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236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0.4231</cdr:x>
      <cdr:y>0.46184</cdr:y>
    </cdr:from>
    <cdr:to>
      <cdr:x>0.5</cdr:x>
      <cdr:y>0.53816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EA5E9A57-AFBD-43E9-8740-6E54A1948BA0}"/>
            </a:ext>
          </a:extLst>
        </cdr:cNvPr>
        <cdr:cNvSpPr txBox="1"/>
      </cdr:nvSpPr>
      <cdr:spPr>
        <a:xfrm xmlns:a="http://schemas.openxmlformats.org/drawingml/2006/main">
          <a:off x="4893072" y="2421225"/>
          <a:ext cx="88933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2000" dirty="0">
              <a:latin typeface="Calibri" charset="0"/>
              <a:ea typeface="Calibri" charset="0"/>
              <a:cs typeface="Calibri" charset="0"/>
            </a:rPr>
            <a:t>N=32</a:t>
          </a:r>
        </a:p>
      </cdr:txBody>
    </cdr:sp>
  </cdr:relSizeAnchor>
  <cdr:relSizeAnchor xmlns:cdr="http://schemas.openxmlformats.org/drawingml/2006/chartDrawing">
    <cdr:from>
      <cdr:x>0.5</cdr:x>
      <cdr:y>0.7686</cdr:y>
    </cdr:from>
    <cdr:to>
      <cdr:x>0.57809</cdr:x>
      <cdr:y>0.84492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D0F56F4-1C54-4718-9C3F-F1081D94AD27}"/>
            </a:ext>
          </a:extLst>
        </cdr:cNvPr>
        <cdr:cNvSpPr txBox="1"/>
      </cdr:nvSpPr>
      <cdr:spPr>
        <a:xfrm xmlns:a="http://schemas.openxmlformats.org/drawingml/2006/main">
          <a:off x="5782407" y="4029423"/>
          <a:ext cx="90309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latin typeface="Calibri" charset="0"/>
              <a:ea typeface="Calibri" charset="0"/>
              <a:cs typeface="Calibri" charset="0"/>
            </a:rPr>
            <a:t>N=25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00F2B-C0F3-4647-B850-79FA87A8808F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54D5-42CB-4C23-8E77-F6E84641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2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29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54D5-42CB-4C23-8E77-F6E8464125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BED57E8-54BC-456D-B1E8-EB5DCA7C877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495868" y="-5513898"/>
            <a:ext cx="1200265" cy="1219200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>
              <a:schemeClr val="accent1">
                <a:satMod val="175000"/>
                <a:alpha val="40000"/>
              </a:schemeClr>
            </a:glow>
            <a:innerShdw dist="50800">
              <a:srgbClr val="00B0F0"/>
            </a:innerShdw>
            <a:softEdge rad="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35B279-392A-433D-8399-E99EA102E4A8}"/>
              </a:ext>
            </a:extLst>
          </p:cNvPr>
          <p:cNvSpPr/>
          <p:nvPr userDrawn="1"/>
        </p:nvSpPr>
        <p:spPr>
          <a:xfrm>
            <a:off x="1524000" y="54592"/>
            <a:ext cx="9448800" cy="1067937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Ethiopian Public Health Institute (EPHI)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9D09E-8274-4EEE-8427-56437A82BFCC}"/>
              </a:ext>
            </a:extLst>
          </p:cNvPr>
          <p:cNvSpPr/>
          <p:nvPr userDrawn="1"/>
        </p:nvSpPr>
        <p:spPr>
          <a:xfrm>
            <a:off x="0" y="1182238"/>
            <a:ext cx="12192000" cy="245661"/>
          </a:xfrm>
          <a:prstGeom prst="rect">
            <a:avLst/>
          </a:prstGeom>
          <a:solidFill>
            <a:srgbClr val="B5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0398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8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7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FC762-50EB-4092-9538-7139069AF71B}"/>
              </a:ext>
            </a:extLst>
          </p:cNvPr>
          <p:cNvSpPr/>
          <p:nvPr userDrawn="1"/>
        </p:nvSpPr>
        <p:spPr>
          <a:xfrm>
            <a:off x="6096000" y="1132764"/>
            <a:ext cx="5257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650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2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EA57-2E33-4A9E-A216-C6DA7CCD1FD7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EA57-2E33-4A9E-A216-C6DA7CCD1FD7}" type="datetimeFigureOut">
              <a:rPr lang="en-US" smtClean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E61D-427F-4FB5-B59C-87B8EFFBEA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244C731-1C4A-4739-9557-A0BF5F34CCF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5753100" y="419100"/>
            <a:ext cx="685800" cy="12192000"/>
          </a:xfrm>
          <a:prstGeom prst="rect">
            <a:avLst/>
          </a:prstGeom>
          <a:solidFill>
            <a:srgbClr val="00B0F0"/>
          </a:solidFill>
          <a:ln>
            <a:solidFill>
              <a:srgbClr val="5887C0"/>
            </a:solidFill>
          </a:ln>
          <a:effectLst>
            <a:glow>
              <a:schemeClr val="accent1">
                <a:satMod val="175000"/>
                <a:alpha val="40000"/>
              </a:schemeClr>
            </a:glow>
            <a:innerShdw>
              <a:prstClr val="black"/>
            </a:innerShdw>
            <a:softEdge rad="12700"/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ubtitle 8">
            <a:extLst>
              <a:ext uri="{FF2B5EF4-FFF2-40B4-BE49-F238E27FC236}">
                <a16:creationId xmlns:a16="http://schemas.microsoft.com/office/drawing/2014/main" id="{9DE96166-7273-4244-8170-B012301E3E92}"/>
              </a:ext>
            </a:extLst>
          </p:cNvPr>
          <p:cNvSpPr txBox="1">
            <a:spLocks/>
          </p:cNvSpPr>
          <p:nvPr userDrawn="1"/>
        </p:nvSpPr>
        <p:spPr>
          <a:xfrm>
            <a:off x="7772400" y="6236415"/>
            <a:ext cx="3098800" cy="4489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Ethiopian Public Health Institute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0EA827DF-1873-4FBC-BDDF-0665779F1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 t="26407" r="90828"/>
          <a:stretch>
            <a:fillRect/>
          </a:stretch>
        </p:blipFill>
        <p:spPr bwMode="auto">
          <a:xfrm>
            <a:off x="10934131" y="6159927"/>
            <a:ext cx="876869" cy="66530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26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A7B-5B0D-4FBC-863B-1288B97CB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1" y="4035663"/>
            <a:ext cx="6857999" cy="104502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Surveillance and Public Health Response using Recency: Early Evidence from the Field    </a:t>
            </a:r>
            <a:r>
              <a:rPr lang="en-US" sz="4000" b="1"/>
              <a:t/>
            </a:r>
            <a:br>
              <a:rPr lang="en-US" sz="4000" b="1"/>
            </a:br>
            <a:r>
              <a:rPr lang="en-US" sz="2000" b="1"/>
              <a:t> </a:t>
            </a:r>
            <a:r>
              <a:rPr lang="en-US" sz="3000" b="1"/>
              <a:t>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Getachew</a:t>
            </a:r>
            <a:r>
              <a:rPr lang="en-US" sz="4000" b="1" dirty="0"/>
              <a:t> </a:t>
            </a:r>
            <a:r>
              <a:rPr lang="en-US" sz="4000" b="1" dirty="0" err="1"/>
              <a:t>Tollera</a:t>
            </a:r>
            <a:endParaRPr lang="en-US" sz="4000" b="1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2B8B7DE0-8A5B-4105-92B7-3243A1E5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6407" r="90828"/>
          <a:stretch>
            <a:fillRect/>
          </a:stretch>
        </p:blipFill>
        <p:spPr bwMode="auto">
          <a:xfrm>
            <a:off x="5479404" y="1175154"/>
            <a:ext cx="1233192" cy="12323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6" y="5305381"/>
            <a:ext cx="5747657" cy="7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24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Percentage of Probable HIV Recent Infections</a:t>
            </a:r>
            <a:r>
              <a:rPr lang="en-US" sz="4000" cap="small" spc="75" dirty="0">
                <a:solidFill>
                  <a:prstClr val="black"/>
                </a:solidFill>
              </a:rPr>
              <a:t> </a:t>
            </a:r>
            <a:r>
              <a:rPr lang="en-US" sz="4000" dirty="0"/>
              <a:t>(n=64)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99D622-4D11-49B1-ABB3-081F42A2E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5348"/>
              </p:ext>
            </p:extLst>
          </p:nvPr>
        </p:nvGraphicFramePr>
        <p:xfrm>
          <a:off x="754463" y="1343818"/>
          <a:ext cx="11247037" cy="481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2F7DE1-DDE9-4526-AB72-53581F1B5097}"/>
              </a:ext>
            </a:extLst>
          </p:cNvPr>
          <p:cNvSpPr txBox="1"/>
          <p:nvPr/>
        </p:nvSpPr>
        <p:spPr>
          <a:xfrm>
            <a:off x="2661950" y="2113452"/>
            <a:ext cx="79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N=7</a:t>
            </a:r>
          </a:p>
        </p:txBody>
      </p:sp>
    </p:spTree>
    <p:extLst>
      <p:ext uri="{BB962C8B-B14F-4D97-AF65-F5344CB8AC3E}">
        <p14:creationId xmlns:p14="http://schemas.microsoft.com/office/powerpoint/2010/main" val="230509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7" y="18255"/>
            <a:ext cx="1175960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Percentage of HIV Recent Infections by Age (n=69)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771079"/>
              </p:ext>
            </p:extLst>
          </p:nvPr>
        </p:nvGraphicFramePr>
        <p:xfrm>
          <a:off x="1063255" y="1177925"/>
          <a:ext cx="10228521" cy="486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49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06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Lessons Learned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56191"/>
            <a:ext cx="1051560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HIV case reporting in Ethiopia is a collaborative effort between the Ethiopian PHEM and the HIV/TB directorates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Enabled us to make use of the huge human and financial resources from both departments to move the surveillance forward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Build a data flow and transmission platform, which can serve for other PHEM disease reporting as well.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5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CBS and Recency Testing in Ethiopia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138"/>
            <a:ext cx="10515600" cy="4852761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Allowed the HIV program in Ethiopia to shift from measuring services in aggregates to now track hot spots of recent infections, individual interventions, and access to differentiated HIV services</a:t>
            </a:r>
          </a:p>
          <a:p>
            <a:pPr lvl="1">
              <a:spcAft>
                <a:spcPts val="1000"/>
              </a:spcAft>
              <a:buSzPct val="80000"/>
              <a:buFont typeface="Courier New" charset="0"/>
              <a:buChar char="o"/>
            </a:pPr>
            <a:r>
              <a:rPr lang="en-US" sz="3200" dirty="0"/>
              <a:t>Focus on each newly identified HIV-positive individual to provide necessary interventions </a:t>
            </a:r>
          </a:p>
          <a:p>
            <a:pPr lvl="1">
              <a:spcAft>
                <a:spcPts val="1000"/>
              </a:spcAft>
              <a:buSzPct val="80000"/>
              <a:buFont typeface="Courier New" charset="0"/>
              <a:buChar char="o"/>
            </a:pPr>
            <a:r>
              <a:rPr lang="en-US" sz="3200" dirty="0"/>
              <a:t>Program-level response to recent infection hot spots to prevent further transmission</a:t>
            </a:r>
          </a:p>
          <a:p>
            <a:pPr>
              <a:spcAft>
                <a:spcPts val="1000"/>
              </a:spcAft>
              <a:buSzPct val="80000"/>
              <a:buFont typeface="Arial" charset="0"/>
              <a:buChar char="•"/>
            </a:pPr>
            <a:r>
              <a:rPr lang="en-US" sz="3200" dirty="0"/>
              <a:t>Efforts will move Ethiopia closer to epidemic control</a:t>
            </a:r>
          </a:p>
        </p:txBody>
      </p:sp>
    </p:spTree>
    <p:extLst>
      <p:ext uri="{BB962C8B-B14F-4D97-AF65-F5344CB8AC3E}">
        <p14:creationId xmlns:p14="http://schemas.microsoft.com/office/powerpoint/2010/main" val="26909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270"/>
            <a:ext cx="10515600" cy="1325563"/>
          </a:xfrm>
        </p:spPr>
        <p:txBody>
          <a:bodyPr/>
          <a:lstStyle/>
          <a:p>
            <a:pPr algn="ctr"/>
            <a:r>
              <a:rPr lang="de-AT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MoH</a:t>
            </a:r>
          </a:p>
          <a:p>
            <a:r>
              <a:rPr lang="de-AT" dirty="0"/>
              <a:t>All RHBs</a:t>
            </a:r>
          </a:p>
          <a:p>
            <a:r>
              <a:rPr lang="de-AT" dirty="0"/>
              <a:t>CDC</a:t>
            </a:r>
          </a:p>
          <a:p>
            <a:r>
              <a:rPr lang="de-AT" dirty="0"/>
              <a:t>ICAP</a:t>
            </a:r>
          </a:p>
          <a:p>
            <a:r>
              <a:rPr lang="de-AT" dirty="0"/>
              <a:t>HCBS TWG members</a:t>
            </a:r>
          </a:p>
          <a:p>
            <a:r>
              <a:rPr lang="de-AT" dirty="0"/>
              <a:t>EPHI managment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92" y="5352771"/>
            <a:ext cx="59563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r="1339" b="6463"/>
          <a:stretch/>
        </p:blipFill>
        <p:spPr bwMode="auto">
          <a:xfrm>
            <a:off x="616165" y="911701"/>
            <a:ext cx="5135691" cy="487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0236" y="340007"/>
            <a:ext cx="7886700" cy="767637"/>
          </a:xfrm>
        </p:spPr>
        <p:txBody>
          <a:bodyPr/>
          <a:lstStyle/>
          <a:p>
            <a:pPr algn="ctr"/>
            <a:r>
              <a:rPr lang="de-AT" dirty="0"/>
              <a:t>HIV in Ethiopia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338" y="1311896"/>
            <a:ext cx="5506497" cy="445142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HIV epidemic is major public health challenge</a:t>
            </a:r>
          </a:p>
          <a:p>
            <a:pPr>
              <a:lnSpc>
                <a:spcPct val="120000"/>
              </a:lnSpc>
            </a:pPr>
            <a:r>
              <a:rPr lang="en-US" dirty="0"/>
              <a:t>PLHIV 610 000 [470 000 - 780 000].</a:t>
            </a:r>
          </a:p>
          <a:p>
            <a:pPr>
              <a:lnSpc>
                <a:spcPct val="120000"/>
              </a:lnSpc>
            </a:pPr>
            <a:r>
              <a:rPr lang="en-US" dirty="0"/>
              <a:t>CLHIV (0-14Y):  62 000 [38 000 - 86 000]</a:t>
            </a:r>
          </a:p>
          <a:p>
            <a:pPr>
              <a:lnSpc>
                <a:spcPct val="120000"/>
              </a:lnSpc>
            </a:pPr>
            <a:r>
              <a:rPr lang="en-US" dirty="0"/>
              <a:t>Adult prevalence: 0.9</a:t>
            </a:r>
            <a:r>
              <a:rPr lang="en-US" b="1" dirty="0"/>
              <a:t>% </a:t>
            </a:r>
            <a:r>
              <a:rPr lang="de-AT" dirty="0"/>
              <a:t>[0.7 - 1.2]</a:t>
            </a:r>
          </a:p>
          <a:p>
            <a:pPr>
              <a:lnSpc>
                <a:spcPct val="120000"/>
              </a:lnSpc>
            </a:pPr>
            <a:r>
              <a:rPr lang="de-AT" dirty="0"/>
              <a:t>Prevalence varies widely residence and region </a:t>
            </a:r>
            <a:r>
              <a:rPr lang="de-AT" dirty="0" smtClean="0"/>
              <a:t>&lt;1%-</a:t>
            </a:r>
            <a:r>
              <a:rPr lang="de-AT" dirty="0"/>
              <a:t>4.8%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4752" y="5763317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Source: EPP 18, EDHS 2016</a:t>
            </a:r>
          </a:p>
        </p:txBody>
      </p:sp>
    </p:spTree>
    <p:extLst>
      <p:ext uri="{BB962C8B-B14F-4D97-AF65-F5344CB8AC3E}">
        <p14:creationId xmlns:p14="http://schemas.microsoft.com/office/powerpoint/2010/main" val="359011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97031"/>
            <a:ext cx="1146189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Performance on 90-90-90 in Urban Ethiopia- EPHIA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666521"/>
              </p:ext>
            </p:extLst>
          </p:nvPr>
        </p:nvGraphicFramePr>
        <p:xfrm>
          <a:off x="1355271" y="1421588"/>
          <a:ext cx="9388929" cy="470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553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9ED3-85A6-411E-BCDE-C7AD471E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43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4000" dirty="0"/>
              <a:t>Ethiopia on the Verge of HIV Epidemic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9F7A-29F9-452A-B734-01BFC119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645" y="2423206"/>
            <a:ext cx="5878849" cy="3462228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en-US" sz="2200" dirty="0"/>
              <a:t>HIV case-based surveillance (CBS) will provide real-time, national and sub-national data, including recent infections, to respond to the HIV epidemic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Allows the country program to rapidly focus the public health response to sub-populations and sites where high levels of transmission is ongoing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435 sites to roll out CBS by September 2019</a:t>
            </a:r>
          </a:p>
          <a:p>
            <a:endParaRPr lang="en-US" sz="2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ED17AA-2EC5-46EB-AE71-E167AFC0C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r="3436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542626-718F-4AEE-84E9-564D7F5B5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29"/>
          <a:stretch/>
        </p:blipFill>
        <p:spPr>
          <a:xfrm>
            <a:off x="10759772" y="5579545"/>
            <a:ext cx="1432227" cy="12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HIV Recency Testing in CBS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Recency status is assessed using Sedia </a:t>
            </a:r>
            <a:r>
              <a:rPr lang="en-US" sz="3200" dirty="0" err="1"/>
              <a:t>Asante</a:t>
            </a:r>
            <a:r>
              <a:rPr lang="en-US" sz="3200" baseline="30000" dirty="0" err="1"/>
              <a:t>TM</a:t>
            </a:r>
            <a:r>
              <a:rPr lang="en-US" sz="3200" dirty="0"/>
              <a:t> HIV-1 rapid recency test as a supplemental test after positive HIV diagnosis by national HIV rapid testing algorithm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HIV recency result is not returned to the client 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Used only for surveillance purpose to identify geographic hot spots and population groups with clustering of new HIV infections</a:t>
            </a:r>
          </a:p>
        </p:txBody>
      </p:sp>
    </p:spTree>
    <p:extLst>
      <p:ext uri="{BB962C8B-B14F-4D97-AF65-F5344CB8AC3E}">
        <p14:creationId xmlns:p14="http://schemas.microsoft.com/office/powerpoint/2010/main" val="142935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283387"/>
            <a:ext cx="10972799" cy="695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Standard Document Development and Distribution 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3"/>
          <a:srcRect l="11905" t="8057" r="65327" b="4656"/>
          <a:stretch/>
        </p:blipFill>
        <p:spPr bwMode="auto">
          <a:xfrm>
            <a:off x="7004957" y="1329540"/>
            <a:ext cx="3902528" cy="4565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25EB05-E9B4-4088-AAED-693E1FB1360C}"/>
              </a:ext>
            </a:extLst>
          </p:cNvPr>
          <p:cNvSpPr/>
          <p:nvPr/>
        </p:nvSpPr>
        <p:spPr>
          <a:xfrm>
            <a:off x="382772" y="132954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National guidelines for CBS adopted in February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Includes recency testing at at all sites providing HIV testing services</a:t>
            </a:r>
          </a:p>
        </p:txBody>
      </p:sp>
    </p:spTree>
    <p:extLst>
      <p:ext uri="{BB962C8B-B14F-4D97-AF65-F5344CB8AC3E}">
        <p14:creationId xmlns:p14="http://schemas.microsoft.com/office/powerpoint/2010/main" val="139121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283387"/>
            <a:ext cx="10972799" cy="6953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Implementation Using Standardized Tools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18155" t="16248" r="64566" b="10903"/>
          <a:stretch/>
        </p:blipFill>
        <p:spPr bwMode="auto">
          <a:xfrm>
            <a:off x="839353" y="1322619"/>
            <a:ext cx="3895934" cy="4735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731" y="1322618"/>
            <a:ext cx="6369047" cy="47352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618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91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HIV Case Reporting and HIV Recency Testing </a:t>
            </a:r>
            <a:br>
              <a:rPr lang="en-US" sz="4000" dirty="0"/>
            </a:br>
            <a:r>
              <a:rPr lang="en-US" sz="4000" dirty="0"/>
              <a:t>Training for Site Staff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80671"/>
              </p:ext>
            </p:extLst>
          </p:nvPr>
        </p:nvGraphicFramePr>
        <p:xfrm>
          <a:off x="406831" y="1332335"/>
          <a:ext cx="5917768" cy="510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19">
                  <a:extLst>
                    <a:ext uri="{9D8B030D-6E8A-4147-A177-3AD203B41FA5}">
                      <a16:colId xmlns:a16="http://schemas.microsoft.com/office/drawing/2014/main" val="2968974003"/>
                    </a:ext>
                  </a:extLst>
                </a:gridCol>
                <a:gridCol w="1408821">
                  <a:extLst>
                    <a:ext uri="{9D8B030D-6E8A-4147-A177-3AD203B41FA5}">
                      <a16:colId xmlns:a16="http://schemas.microsoft.com/office/drawing/2014/main" val="581716255"/>
                    </a:ext>
                  </a:extLst>
                </a:gridCol>
                <a:gridCol w="1521814">
                  <a:extLst>
                    <a:ext uri="{9D8B030D-6E8A-4147-A177-3AD203B41FA5}">
                      <a16:colId xmlns:a16="http://schemas.microsoft.com/office/drawing/2014/main" val="4096882074"/>
                    </a:ext>
                  </a:extLst>
                </a:gridCol>
                <a:gridCol w="1521814">
                  <a:extLst>
                    <a:ext uri="{9D8B030D-6E8A-4147-A177-3AD203B41FA5}">
                      <a16:colId xmlns:a16="http://schemas.microsoft.com/office/drawing/2014/main" val="468719472"/>
                    </a:ext>
                  </a:extLst>
                </a:gridCol>
              </a:tblGrid>
              <a:tr h="1039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Region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# Sites Trained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# Staff</a:t>
                      </a:r>
                      <a:r>
                        <a:rPr lang="en-US" sz="2400" b="0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Trained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# Sites Activated in July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3250324"/>
                  </a:ext>
                </a:extLst>
              </a:tr>
              <a:tr h="546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Dire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Dawa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</a:t>
                      </a:r>
                      <a:endParaRPr lang="en-US" sz="2400" b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62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30831"/>
                  </a:ext>
                </a:extLst>
              </a:tr>
              <a:tr h="546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SNNPR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15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176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4918867"/>
                  </a:ext>
                </a:extLst>
              </a:tr>
              <a:tr h="546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Oromia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29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177</a:t>
                      </a:r>
                      <a:endParaRPr lang="en-US" sz="2400" b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8478461"/>
                  </a:ext>
                </a:extLst>
              </a:tr>
              <a:tr h="546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Amhara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27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261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0045125"/>
                  </a:ext>
                </a:extLst>
              </a:tr>
              <a:tr h="6927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Addis Ababa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50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395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3423884"/>
                  </a:ext>
                </a:extLst>
              </a:tr>
              <a:tr h="546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Tigray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11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54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548041"/>
                  </a:ext>
                </a:extLst>
              </a:tr>
              <a:tr h="546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Total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142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1125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066241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25C25CC-10BD-461A-9845-6BBD85C4B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50" b="1495"/>
          <a:stretch/>
        </p:blipFill>
        <p:spPr>
          <a:xfrm>
            <a:off x="6453734" y="1766939"/>
            <a:ext cx="5560144" cy="37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0952"/>
            <a:ext cx="12192000" cy="952397"/>
          </a:xfrm>
        </p:spPr>
        <p:txBody>
          <a:bodyPr>
            <a:noAutofit/>
          </a:bodyPr>
          <a:lstStyle/>
          <a:p>
            <a:pPr algn="ctr"/>
            <a:r>
              <a:rPr lang="en-US" sz="4000" spc="75" dirty="0">
                <a:solidFill>
                  <a:prstClr val="black"/>
                </a:solidFill>
              </a:rPr>
              <a:t>Newly Diagnosed HIV Positives by Sex </a:t>
            </a:r>
            <a:br>
              <a:rPr lang="en-US" sz="4000" spc="75" dirty="0">
                <a:solidFill>
                  <a:prstClr val="black"/>
                </a:solidFill>
              </a:rPr>
            </a:br>
            <a:r>
              <a:rPr lang="en-US" sz="4000" spc="75" dirty="0">
                <a:solidFill>
                  <a:prstClr val="black"/>
                </a:solidFill>
              </a:rPr>
              <a:t>and by Age Category </a:t>
            </a:r>
            <a:r>
              <a:rPr lang="en-US" sz="4000" dirty="0"/>
              <a:t>(n=69)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075136"/>
              </p:ext>
            </p:extLst>
          </p:nvPr>
        </p:nvGraphicFramePr>
        <p:xfrm>
          <a:off x="4815840" y="1338929"/>
          <a:ext cx="7233114" cy="465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0481B4-0B89-4B50-BB85-8984D24EC975}"/>
              </a:ext>
            </a:extLst>
          </p:cNvPr>
          <p:cNvSpPr txBox="1"/>
          <p:nvPr/>
        </p:nvSpPr>
        <p:spPr>
          <a:xfrm>
            <a:off x="121920" y="6168080"/>
            <a:ext cx="446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*Preliminary Data from 9 Sites in Addis Ababa and Amhara Regions, Jan-Feb 2019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19C751-8EE5-4AF9-921C-DB5FA5F33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113532"/>
              </p:ext>
            </p:extLst>
          </p:nvPr>
        </p:nvGraphicFramePr>
        <p:xfrm>
          <a:off x="121920" y="1900551"/>
          <a:ext cx="4548051" cy="352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2545149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Quotable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  <a:fontScheme name="Quotable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Quotabl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Quotable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00C6BB"/>
    </a:accent1>
    <a:accent2>
      <a:srgbClr val="6FEBA0"/>
    </a:accent2>
    <a:accent3>
      <a:srgbClr val="B6DF5E"/>
    </a:accent3>
    <a:accent4>
      <a:srgbClr val="EFB251"/>
    </a:accent4>
    <a:accent5>
      <a:srgbClr val="EF755F"/>
    </a:accent5>
    <a:accent6>
      <a:srgbClr val="ED515C"/>
    </a:accent6>
    <a:hlink>
      <a:srgbClr val="8F8F8F"/>
    </a:hlink>
    <a:folHlink>
      <a:srgbClr val="A5A5A5"/>
    </a:folHlink>
  </a:clrScheme>
  <a:fontScheme name="Quotable">
    <a:maj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Quotabl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496</Words>
  <Application>Microsoft Office PowerPoint</Application>
  <PresentationFormat>Widescreen</PresentationFormat>
  <Paragraphs>106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Tahoma</vt:lpstr>
      <vt:lpstr>Office Theme</vt:lpstr>
      <vt:lpstr>    Surveillance and Public Health Response using Recency: Early Evidence from the Field        Getachew Tollera</vt:lpstr>
      <vt:lpstr>HIV in Ethiopia</vt:lpstr>
      <vt:lpstr>Performance on 90-90-90 in Urban Ethiopia- EPHIA</vt:lpstr>
      <vt:lpstr>Ethiopia on the Verge of HIV Epidemic Control</vt:lpstr>
      <vt:lpstr>HIV Recency Testing in CBS</vt:lpstr>
      <vt:lpstr>Standard Document Development and Distribution </vt:lpstr>
      <vt:lpstr>Implementation Using Standardized Tools</vt:lpstr>
      <vt:lpstr>HIV Case Reporting and HIV Recency Testing  Training for Site Staff</vt:lpstr>
      <vt:lpstr>Newly Diagnosed HIV Positives by Sex  and by Age Category (n=69) </vt:lpstr>
      <vt:lpstr>Percentage of Probable HIV Recent Infections (n=64) </vt:lpstr>
      <vt:lpstr>Percentage of HIV Recent Infections by Age (n=69) </vt:lpstr>
      <vt:lpstr>Lessons Learned </vt:lpstr>
      <vt:lpstr>CBS and Recency Testing in Ethiopia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and Public Health Response using Recency: Early Evidence from the Field      Getachew Tollera</dc:title>
  <dc:creator>Saito, Suzue</dc:creator>
  <cp:lastModifiedBy>Hoege, Deborah L.</cp:lastModifiedBy>
  <cp:revision>21</cp:revision>
  <dcterms:created xsi:type="dcterms:W3CDTF">2019-07-17T16:55:22Z</dcterms:created>
  <dcterms:modified xsi:type="dcterms:W3CDTF">2019-07-21T10:40:43Z</dcterms:modified>
</cp:coreProperties>
</file>